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58" r:id="rId4"/>
    <p:sldId id="259" r:id="rId5"/>
    <p:sldId id="261" r:id="rId6"/>
    <p:sldId id="262" r:id="rId7"/>
    <p:sldId id="264" r:id="rId8"/>
    <p:sldId id="263" r:id="rId9"/>
    <p:sldId id="265" r:id="rId10"/>
    <p:sldId id="266" r:id="rId11"/>
    <p:sldId id="277" r:id="rId12"/>
    <p:sldId id="273" r:id="rId13"/>
    <p:sldId id="267" r:id="rId14"/>
    <p:sldId id="268" r:id="rId15"/>
    <p:sldId id="269" r:id="rId16"/>
    <p:sldId id="270" r:id="rId17"/>
    <p:sldId id="274" r:id="rId18"/>
    <p:sldId id="271" r:id="rId19"/>
    <p:sldId id="272" r:id="rId20"/>
    <p:sldId id="276" r:id="rId21"/>
    <p:sldId id="278" r:id="rId22"/>
    <p:sldId id="279" r:id="rId23"/>
    <p:sldId id="280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2FF1-636A-498B-95A0-B352B52E2078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E3F2-B6A9-412B-8CB6-0075D27E26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5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000">
        <p:blinds dir="vert"/>
      </p:transition>
    </mc:Choice>
    <mc:Fallback xmlns="">
      <p:transition spd="slow" advTm="800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2FF1-636A-498B-95A0-B352B52E2078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E3F2-B6A9-412B-8CB6-0075D27E26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34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000">
        <p:blinds dir="vert"/>
      </p:transition>
    </mc:Choice>
    <mc:Fallback xmlns="">
      <p:transition spd="slow" advTm="800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2FF1-636A-498B-95A0-B352B52E2078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E3F2-B6A9-412B-8CB6-0075D27E26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30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000">
        <p:blinds dir="vert"/>
      </p:transition>
    </mc:Choice>
    <mc:Fallback xmlns="">
      <p:transition spd="slow" advTm="8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2FF1-636A-498B-95A0-B352B52E2078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E3F2-B6A9-412B-8CB6-0075D27E26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4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000">
        <p:blinds dir="vert"/>
      </p:transition>
    </mc:Choice>
    <mc:Fallback xmlns="">
      <p:transition spd="slow" advTm="8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2FF1-636A-498B-95A0-B352B52E2078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E3F2-B6A9-412B-8CB6-0075D27E26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75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000">
        <p:blinds dir="vert"/>
      </p:transition>
    </mc:Choice>
    <mc:Fallback xmlns="">
      <p:transition spd="slow" advTm="8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2FF1-636A-498B-95A0-B352B52E2078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E3F2-B6A9-412B-8CB6-0075D27E26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91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000">
        <p:blinds dir="vert"/>
      </p:transition>
    </mc:Choice>
    <mc:Fallback xmlns="">
      <p:transition spd="slow" advTm="8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2FF1-636A-498B-95A0-B352B52E2078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E3F2-B6A9-412B-8CB6-0075D27E26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159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000">
        <p:blinds dir="vert"/>
      </p:transition>
    </mc:Choice>
    <mc:Fallback xmlns="">
      <p:transition spd="slow" advTm="800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2FF1-636A-498B-95A0-B352B52E2078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E3F2-B6A9-412B-8CB6-0075D27E26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68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000">
        <p:blinds dir="vert"/>
      </p:transition>
    </mc:Choice>
    <mc:Fallback xmlns="">
      <p:transition spd="slow" advTm="8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2FF1-636A-498B-95A0-B352B52E2078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E3F2-B6A9-412B-8CB6-0075D27E26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01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000">
        <p:blinds dir="vert"/>
      </p:transition>
    </mc:Choice>
    <mc:Fallback xmlns="">
      <p:transition spd="slow" advTm="800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2FF1-636A-498B-95A0-B352B52E2078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E3F2-B6A9-412B-8CB6-0075D27E26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16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000">
        <p:blinds dir="vert"/>
      </p:transition>
    </mc:Choice>
    <mc:Fallback xmlns="">
      <p:transition spd="slow" advTm="8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2FF1-636A-498B-95A0-B352B52E2078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E3F2-B6A9-412B-8CB6-0075D27E26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3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000">
        <p:blinds dir="vert"/>
      </p:transition>
    </mc:Choice>
    <mc:Fallback xmlns="">
      <p:transition spd="slow" advTm="8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82FF1-636A-498B-95A0-B352B52E2078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6E3F2-B6A9-412B-8CB6-0075D27E26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72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Tm="8000">
        <p:blinds dir="vert"/>
      </p:transition>
    </mc:Choice>
    <mc:Fallback xmlns="">
      <p:transition spd="slow" advTm="8000">
        <p:blinds dir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fs00.infourok.ru/images/doc/301/300285/img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" y="1990"/>
            <a:ext cx="9141344" cy="685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15816" y="260648"/>
            <a:ext cx="3096344" cy="1324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n w="5271" cap="flat" cmpd="sng" algn="ctr">
                  <a:solidFill>
                    <a:srgbClr val="4579B8"/>
                  </a:solidFill>
                  <a:prstDash val="solid"/>
                  <a:round/>
                </a:ln>
                <a:gradFill>
                  <a:gsLst>
                    <a:gs pos="0">
                      <a:srgbClr val="BED3F9"/>
                    </a:gs>
                    <a:gs pos="9000">
                      <a:srgbClr val="9EC1FF"/>
                    </a:gs>
                    <a:gs pos="50000">
                      <a:srgbClr val="003692"/>
                    </a:gs>
                    <a:gs pos="79000">
                      <a:srgbClr val="9EC1FF"/>
                    </a:gs>
                    <a:gs pos="100000">
                      <a:srgbClr val="BED3F9"/>
                    </a:gs>
                  </a:gsLst>
                  <a:lin ang="5400000" scaled="0"/>
                </a:gradFill>
                <a:effectLst/>
                <a:latin typeface="Times New Roman"/>
                <a:ea typeface="Times New Roman"/>
                <a:cs typeface="Times New Roman"/>
              </a:rPr>
              <a:t>МБДОУ д/с «Солнышко»</a:t>
            </a:r>
            <a:endParaRPr lang="ru-RU" sz="1400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n w="5271" cap="flat" cmpd="sng" algn="ctr">
                  <a:solidFill>
                    <a:srgbClr val="4579B8"/>
                  </a:solidFill>
                  <a:prstDash val="solid"/>
                  <a:round/>
                </a:ln>
                <a:gradFill>
                  <a:gsLst>
                    <a:gs pos="0">
                      <a:srgbClr val="BED3F9"/>
                    </a:gs>
                    <a:gs pos="9000">
                      <a:srgbClr val="9EC1FF"/>
                    </a:gs>
                    <a:gs pos="50000">
                      <a:srgbClr val="003692"/>
                    </a:gs>
                    <a:gs pos="79000">
                      <a:srgbClr val="9EC1FF"/>
                    </a:gs>
                    <a:gs pos="100000">
                      <a:srgbClr val="BED3F9"/>
                    </a:gs>
                  </a:gsLst>
                  <a:lin ang="5400000" scaled="0"/>
                </a:gradFill>
                <a:effectLst/>
                <a:latin typeface="Times New Roman"/>
                <a:ea typeface="Times New Roman"/>
                <a:cs typeface="Times New Roman"/>
              </a:rPr>
              <a:t>с. Табачное</a:t>
            </a:r>
            <a:endParaRPr lang="ru-RU" sz="1400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n w="5271" cap="flat" cmpd="sng" algn="ctr">
                  <a:solidFill>
                    <a:srgbClr val="4579B8"/>
                  </a:solidFill>
                  <a:prstDash val="solid"/>
                  <a:round/>
                </a:ln>
                <a:gradFill>
                  <a:gsLst>
                    <a:gs pos="0">
                      <a:srgbClr val="BED3F9"/>
                    </a:gs>
                    <a:gs pos="9000">
                      <a:srgbClr val="9EC1FF"/>
                    </a:gs>
                    <a:gs pos="50000">
                      <a:srgbClr val="003692"/>
                    </a:gs>
                    <a:gs pos="79000">
                      <a:srgbClr val="9EC1FF"/>
                    </a:gs>
                    <a:gs pos="100000">
                      <a:srgbClr val="BED3F9"/>
                    </a:gs>
                  </a:gsLst>
                  <a:lin ang="5400000" scaled="0"/>
                </a:gradFill>
                <a:effectLst/>
                <a:latin typeface="Times New Roman"/>
                <a:ea typeface="Times New Roman"/>
                <a:cs typeface="Times New Roman"/>
              </a:rPr>
              <a:t>Бахчисарайского р-на</a:t>
            </a:r>
            <a:endParaRPr lang="ru-RU" sz="1400" dirty="0">
              <a:ea typeface="Calibri"/>
              <a:cs typeface="Times New Roman"/>
            </a:endParaRPr>
          </a:p>
          <a:p>
            <a:pPr algn="ctr"/>
            <a:r>
              <a:rPr lang="ru-RU" b="1" dirty="0" smtClean="0">
                <a:ln w="5271" cap="flat" cmpd="sng" algn="ctr">
                  <a:solidFill>
                    <a:srgbClr val="4579B8"/>
                  </a:solidFill>
                  <a:prstDash val="solid"/>
                  <a:round/>
                </a:ln>
                <a:gradFill>
                  <a:gsLst>
                    <a:gs pos="0">
                      <a:srgbClr val="BED3F9"/>
                    </a:gs>
                    <a:gs pos="9000">
                      <a:srgbClr val="9EC1FF"/>
                    </a:gs>
                    <a:gs pos="50000">
                      <a:srgbClr val="003692"/>
                    </a:gs>
                    <a:gs pos="79000">
                      <a:srgbClr val="9EC1FF"/>
                    </a:gs>
                    <a:gs pos="100000">
                      <a:srgbClr val="BED3F9"/>
                    </a:gs>
                  </a:gsLst>
                  <a:lin ang="5400000" scaled="0"/>
                </a:gradFill>
                <a:effectLst/>
                <a:latin typeface="Times New Roman"/>
                <a:ea typeface="Times New Roman"/>
              </a:rPr>
              <a:t>Республики Крым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547664" y="1844824"/>
            <a:ext cx="6120680" cy="2664296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spc="50" dirty="0" smtClean="0">
                <a:ln>
                  <a:noFill/>
                </a:ln>
                <a:gradFill>
                  <a:gsLst>
                    <a:gs pos="25000">
                      <a:srgbClr val="E0322D"/>
                    </a:gs>
                    <a:gs pos="100000">
                      <a:srgbClr val="A01C18"/>
                    </a:gs>
                  </a:gsLst>
                  <a:lin ang="5400000" scaled="0"/>
                </a:gradFill>
                <a:effectLst>
                  <a:outerShdw blurRad="76200" dist="50800" dir="5400000" algn="tl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Познавательно – информационный проект</a:t>
            </a:r>
            <a:r>
              <a:rPr lang="ru-RU" sz="1100" dirty="0">
                <a:ea typeface="Calibri"/>
                <a:cs typeface="Times New Roman"/>
              </a:rPr>
              <a:t/>
            </a:r>
            <a:br>
              <a:rPr lang="ru-RU" sz="1100" dirty="0">
                <a:ea typeface="Calibri"/>
                <a:cs typeface="Times New Roman"/>
              </a:rPr>
            </a:br>
            <a:r>
              <a:rPr lang="ru-RU" sz="3200" b="1" spc="50" dirty="0" smtClean="0">
                <a:ln>
                  <a:noFill/>
                </a:ln>
                <a:gradFill>
                  <a:gsLst>
                    <a:gs pos="25000">
                      <a:srgbClr val="E0322D"/>
                    </a:gs>
                    <a:gs pos="100000">
                      <a:srgbClr val="A01C18"/>
                    </a:gs>
                  </a:gsLst>
                  <a:lin ang="5400000" scaled="0"/>
                </a:gradFill>
                <a:effectLst>
                  <a:outerShdw blurRad="76200" dist="50800" dir="5400000" algn="tl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в старшей группе</a:t>
            </a:r>
            <a:br>
              <a:rPr lang="ru-RU" sz="3200" b="1" spc="50" dirty="0" smtClean="0">
                <a:ln>
                  <a:noFill/>
                </a:ln>
                <a:gradFill>
                  <a:gsLst>
                    <a:gs pos="25000">
                      <a:srgbClr val="E0322D"/>
                    </a:gs>
                    <a:gs pos="100000">
                      <a:srgbClr val="A01C18"/>
                    </a:gs>
                  </a:gsLst>
                  <a:lin ang="5400000" scaled="0"/>
                </a:gradFill>
                <a:effectLst>
                  <a:outerShdw blurRad="76200" dist="50800" dir="5400000" algn="tl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</a:br>
            <a:r>
              <a:rPr lang="ru-RU" b="1" spc="50" dirty="0" smtClean="0">
                <a:ln>
                  <a:noFill/>
                </a:ln>
                <a:gradFill>
                  <a:gsLst>
                    <a:gs pos="25000">
                      <a:srgbClr val="E0322D"/>
                    </a:gs>
                    <a:gs pos="100000">
                      <a:srgbClr val="A01C18"/>
                    </a:gs>
                  </a:gsLst>
                  <a:lin ang="5400000" scaled="0"/>
                </a:gradFill>
                <a:effectLst>
                  <a:outerShdw blurRad="76200" dist="50800" dir="5400000" algn="tl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«Хлеб – всему голова»</a:t>
            </a:r>
            <a:r>
              <a:rPr lang="ru-RU" sz="2800" dirty="0">
                <a:ea typeface="Calibri"/>
                <a:cs typeface="Times New Roman"/>
              </a:rPr>
              <a:t/>
            </a:r>
            <a:br>
              <a:rPr lang="ru-RU" sz="2800" dirty="0">
                <a:ea typeface="Calibri"/>
                <a:cs typeface="Times New Roman"/>
              </a:rPr>
            </a:br>
            <a:endParaRPr lang="ru-RU" dirty="0">
              <a:ea typeface="Calibri"/>
              <a:cs typeface="Times New Roman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971600" y="4005064"/>
            <a:ext cx="5616624" cy="1633736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Воспитатель: </a:t>
            </a:r>
            <a:r>
              <a:rPr lang="ru-RU" b="1" dirty="0" err="1" smtClean="0">
                <a:solidFill>
                  <a:srgbClr val="002060"/>
                </a:solidFill>
              </a:rPr>
              <a:t>Крамчанин</a:t>
            </a:r>
            <a:r>
              <a:rPr lang="ru-RU" b="1" dirty="0" smtClean="0">
                <a:solidFill>
                  <a:srgbClr val="002060"/>
                </a:solidFill>
              </a:rPr>
              <a:t> О.А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karavaj_-_Ispekli_my_KARAVAJ_-_vot_takoj_vyshiny_vot_takoj_shiriny_KaRaVaJ_KaRaVaJ_Kogo_hochesh_vyb_(iPle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576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16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refs.in.ua/i-mene-v-simyi-velikij-v-simyi-volenij-novij/16380_html_5b5564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48" y="559836"/>
            <a:ext cx="7651104" cy="57383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048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000">
        <p:blinds dir="vert"/>
      </p:transition>
    </mc:Choice>
    <mc:Fallback xmlns="">
      <p:transition spd="slow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refs.in.ua/i-mene-v-simyi-velikij-v-simyi-volenij-novij/16380_html_5b5564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21" y="491004"/>
            <a:ext cx="3950208" cy="29626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85251"/>
            <a:ext cx="3957879" cy="29684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21" y="3562712"/>
            <a:ext cx="3891884" cy="29189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562712"/>
            <a:ext cx="3891884" cy="29189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2007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000">
        <p:blinds dir="vert"/>
      </p:transition>
    </mc:Choice>
    <mc:Fallback xmlns="">
      <p:transition spd="slow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refs.in.ua/i-mene-v-simyi-velikij-v-simyi-volenij-novij/16380_html_5b5564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3648" y="548681"/>
            <a:ext cx="302433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магазинах тонны –</a:t>
            </a:r>
          </a:p>
          <a:p>
            <a:pPr algn="ctr"/>
            <a:r>
              <a:rPr lang="ru-RU" sz="2400" b="1" cap="none" spc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Булки и батоны</a:t>
            </a:r>
            <a:r>
              <a:rPr lang="ru-RU" sz="2400" b="1" cap="none" spc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</a:t>
            </a:r>
            <a:endParaRPr lang="ru-RU" sz="2400" b="1" cap="none" spc="0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50" y="1360741"/>
            <a:ext cx="6956900" cy="52176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4427984" y="548681"/>
            <a:ext cx="295232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Бублики, бисквиты –</a:t>
            </a:r>
          </a:p>
          <a:p>
            <a:pPr lvl="0" algn="ctr"/>
            <a:r>
              <a:rPr lang="ru-RU" sz="2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Полки все забиты.</a:t>
            </a:r>
            <a:endParaRPr lang="ru-RU" sz="24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262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000">
        <p:blinds dir="vert"/>
      </p:transition>
    </mc:Choice>
    <mc:Fallback xmlns="">
      <p:transition spd="slow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efs.in.ua/i-mene-v-simyi-velikij-v-simyi-volenij-novij/16380_html_5b5564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1" y="548680"/>
            <a:ext cx="417646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Будем </a:t>
            </a:r>
            <a:r>
              <a:rPr lang="ru-RU" sz="2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здравствовать,пока</a:t>
            </a:r>
            <a:endParaRPr lang="ru-RU" sz="20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2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доме водится мука:</a:t>
            </a:r>
          </a:p>
          <a:p>
            <a:pPr algn="ctr"/>
            <a:r>
              <a:rPr lang="ru-RU" sz="2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Ведь из этой, из муки,</a:t>
            </a:r>
          </a:p>
          <a:p>
            <a:pPr algn="ctr"/>
            <a:r>
              <a:rPr lang="ru-RU" sz="2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Создаются пироги.</a:t>
            </a:r>
            <a:endParaRPr lang="ru-RU" sz="2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78334"/>
            <a:ext cx="5748784" cy="43115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547223"/>
            <a:ext cx="4075628" cy="30567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159" y="3603944"/>
            <a:ext cx="3939282" cy="29544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4984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000">
        <p:blinds dir="vert"/>
      </p:transition>
    </mc:Choice>
    <mc:Fallback xmlns="">
      <p:transition spd="slow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refs.in.ua/i-mene-v-simyi-velikij-v-simyi-volenij-novij/16380_html_5b5564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00" y="1375294"/>
            <a:ext cx="6840760" cy="51305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224073" y="421187"/>
            <a:ext cx="640933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Эксперимент: как легче получить муку?</a:t>
            </a:r>
          </a:p>
          <a:p>
            <a:pPr algn="ctr"/>
            <a:r>
              <a:rPr lang="ru-RU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Ручная мельница или электрическая?</a:t>
            </a:r>
            <a:endParaRPr lang="ru-RU" sz="2800" b="1" cap="none" spc="0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898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000">
        <p:blinds dir="vert"/>
      </p:transition>
    </mc:Choice>
    <mc:Fallback xmlns="">
      <p:transition spd="slow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refs.in.ua/i-mene-v-simyi-velikij-v-simyi-volenij-novij/16380_html_5b5564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212976"/>
            <a:ext cx="4536504" cy="34023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4795641" cy="35967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5407201" y="836712"/>
            <a:ext cx="2664296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Все мы знаем, что такое,</a:t>
            </a:r>
          </a:p>
          <a:p>
            <a:pPr algn="ctr"/>
            <a:r>
              <a:rPr lang="ru-RU" sz="2800" b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Когда тесто под рукою-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43608" y="4073403"/>
            <a:ext cx="29523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Не опустится рука,</a:t>
            </a:r>
          </a:p>
          <a:p>
            <a:pPr lvl="0" algn="ctr"/>
            <a:r>
              <a:rPr lang="ru-RU" sz="28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Пока в доме есть мука!</a:t>
            </a:r>
          </a:p>
        </p:txBody>
      </p:sp>
    </p:spTree>
    <p:extLst>
      <p:ext uri="{BB962C8B-B14F-4D97-AF65-F5344CB8AC3E}">
        <p14:creationId xmlns:p14="http://schemas.microsoft.com/office/powerpoint/2010/main" val="139355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000">
        <p:blinds dir="vert"/>
      </p:transition>
    </mc:Choice>
    <mc:Fallback xmlns="">
      <p:transition spd="slow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refs.in.ua/i-mene-v-simyi-velikij-v-simyi-volenij-novij/16380_html_5b5564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5" y="1115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96" y="116632"/>
            <a:ext cx="5040560" cy="37804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675" y="3070000"/>
            <a:ext cx="4670288" cy="35027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96" y="3317688"/>
            <a:ext cx="4009786" cy="30073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261" y="287329"/>
            <a:ext cx="4188894" cy="31416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1043609" y="6093296"/>
            <a:ext cx="439444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Замешиваем тесто</a:t>
            </a:r>
            <a:endParaRPr lang="ru-RU" sz="4000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365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000">
        <p:blinds dir="vert"/>
      </p:transition>
    </mc:Choice>
    <mc:Fallback xmlns="">
      <p:transition spd="slow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tatic9.depositphotos.com/1015568/1125/v/950/depositphotos_11259388-stock-illustration-bakery-scro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1" y="23695"/>
            <a:ext cx="9135553" cy="683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31840" y="620688"/>
            <a:ext cx="3312368" cy="55092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i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Всем для угощенья –</a:t>
            </a:r>
          </a:p>
          <a:p>
            <a:pPr algn="ctr"/>
            <a:r>
              <a:rPr lang="ru-RU" sz="4400" b="1" i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Пряники, печенье,</a:t>
            </a:r>
          </a:p>
          <a:p>
            <a:pPr algn="ctr"/>
            <a:r>
              <a:rPr lang="ru-RU" sz="4400" b="1" i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Вкусные коврижки –</a:t>
            </a:r>
          </a:p>
          <a:p>
            <a:pPr algn="ctr"/>
            <a:r>
              <a:rPr lang="ru-RU" sz="4400" b="1" i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Ешьте, ребятишки!</a:t>
            </a:r>
            <a:endParaRPr lang="ru-RU" sz="4400" b="1" i="1" cap="none" spc="0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129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000">
        <p:blinds dir="vert"/>
      </p:transition>
    </mc:Choice>
    <mc:Fallback xmlns="">
      <p:transition spd="slow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refs.in.ua/i-mene-v-simyi-velikij-v-simyi-volenij-novij/16380_html_5b5564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22" y="2924944"/>
            <a:ext cx="4526272" cy="33947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31291"/>
            <a:ext cx="4166232" cy="31246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924944"/>
            <a:ext cx="4814304" cy="36107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13957"/>
            <a:ext cx="3848556" cy="28864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34322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000">
        <p:blinds dir="vert"/>
      </p:transition>
    </mc:Choice>
    <mc:Fallback xmlns="">
      <p:transition spd="slow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refs.in.ua/i-mene-v-simyi-velikij-v-simyi-volenij-novij/16380_html_5b5564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" y="466344"/>
            <a:ext cx="7900416" cy="5925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8720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000">
        <p:blinds dir="vert"/>
      </p:transition>
    </mc:Choice>
    <mc:Fallback xmlns="">
      <p:transition spd="slow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s04.infourok.ru/uploads/ex/06be/00091af5-1d56f5f0/hello_html_4348faf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59832" y="1124744"/>
            <a:ext cx="5832648" cy="4016484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u="sng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Times New Roman"/>
                <a:cs typeface="Times New Roman"/>
              </a:rPr>
              <a:t>Вид проекта:</a:t>
            </a:r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Times New Roman"/>
                <a:cs typeface="Times New Roman"/>
              </a:rPr>
              <a:t> </a:t>
            </a:r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Times New Roman"/>
                <a:cs typeface="Times New Roman"/>
              </a:rPr>
              <a:t>экологический, познавательно-исследовательский.</a:t>
            </a:r>
            <a:endParaRPr lang="ru-RU" sz="1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u="sng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Times New Roman"/>
                <a:cs typeface="Times New Roman"/>
              </a:rPr>
              <a:t>Продолжительность проекта:</a:t>
            </a:r>
            <a:r>
              <a:rPr lang="ru-RU" sz="2400" b="1" u="sng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Times New Roman"/>
                <a:cs typeface="Times New Roman"/>
              </a:rPr>
              <a:t> </a:t>
            </a:r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Times New Roman"/>
                <a:cs typeface="Times New Roman"/>
              </a:rPr>
              <a:t>краткосрочный .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u="sng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Times New Roman"/>
                <a:cs typeface="Times New Roman"/>
              </a:rPr>
              <a:t>Участники проекта</a:t>
            </a:r>
            <a:r>
              <a:rPr lang="ru-RU" sz="2400" b="1" u="sng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Times New Roman"/>
                <a:cs typeface="Times New Roman"/>
              </a:rPr>
              <a:t>:</a:t>
            </a:r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Times New Roman"/>
                <a:cs typeface="Times New Roman"/>
              </a:rPr>
              <a:t> </a:t>
            </a:r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Times New Roman"/>
                <a:cs typeface="Times New Roman"/>
              </a:rPr>
              <a:t>дети старшей группы, воспитатели, родители.</a:t>
            </a:r>
            <a:endParaRPr lang="ru-RU" sz="1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u="sng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Times New Roman"/>
                <a:cs typeface="Times New Roman"/>
              </a:rPr>
              <a:t>Сроки реализации проекта: </a:t>
            </a:r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Times New Roman"/>
                <a:cs typeface="Times New Roman"/>
              </a:rPr>
              <a:t>18.10.18г.- 22.10.18г.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3887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000">
        <p:blinds dir="vert"/>
      </p:transition>
    </mc:Choice>
    <mc:Fallback xmlns="">
      <p:transition spd="slow" advTm="4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img3.stockfresh.com/files/y/yurkina/m/78/3177683_stock-photo-background-with-a-set-of-bre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9" y="10910"/>
            <a:ext cx="91740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rot="171662">
            <a:off x="1767599" y="1565490"/>
            <a:ext cx="5397393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i="1" cap="none" spc="0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Ешьте, уминайте,</a:t>
            </a:r>
          </a:p>
          <a:p>
            <a:pPr algn="ctr"/>
            <a:r>
              <a:rPr lang="ru-RU" sz="4000" b="1" i="1" cap="none" spc="0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пол не бросайте –</a:t>
            </a:r>
          </a:p>
          <a:p>
            <a:pPr algn="ctr"/>
            <a:r>
              <a:rPr lang="ru-RU" sz="4000" b="1" i="1" cap="none" spc="0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Колоски с усами</a:t>
            </a:r>
          </a:p>
          <a:p>
            <a:pPr algn="ctr"/>
            <a:r>
              <a:rPr lang="ru-RU" sz="4000" b="1" i="1" cap="none" spc="0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Не придут к вам сами!</a:t>
            </a:r>
            <a:endParaRPr lang="ru-RU" sz="4000" b="1" i="1" cap="none" spc="0" dirty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276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000">
        <p:blinds dir="vert"/>
      </p:transition>
    </mc:Choice>
    <mc:Fallback xmlns="">
      <p:transition spd="slow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refs.in.ua/i-mene-v-simyi-velikij-v-simyi-volenij-novij/16380_html_5b5564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4365104"/>
            <a:ext cx="36004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Хлеб, ребята, берегите!</a:t>
            </a:r>
          </a:p>
          <a:p>
            <a:pPr algn="ctr"/>
            <a:r>
              <a:rPr lang="ru-RU" sz="24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Никогда им не сорите!</a:t>
            </a:r>
          </a:p>
          <a:p>
            <a:pPr algn="ctr"/>
            <a:r>
              <a:rPr lang="ru-RU" sz="24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Много рук его растили,</a:t>
            </a:r>
          </a:p>
          <a:p>
            <a:pPr algn="ctr"/>
            <a:r>
              <a:rPr lang="ru-RU" sz="24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Собирали, молотили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</a:t>
            </a:r>
            <a:endParaRPr lang="ru-RU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94674"/>
            <a:ext cx="4932040" cy="36990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668" y="3140968"/>
            <a:ext cx="4572000" cy="3429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543600" y="764704"/>
            <a:ext cx="2772816" cy="20036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</a:pPr>
            <a:r>
              <a:rPr lang="ru-RU" sz="2000" b="1" cap="all" dirty="0" smtClean="0">
                <a:solidFill>
                  <a:schemeClr val="accent2">
                    <a:lumMod val="75000"/>
                  </a:schemeClr>
                </a:solidFill>
                <a:latin typeface="Arial"/>
                <a:ea typeface="Times New Roman"/>
                <a:cs typeface="Times New Roman"/>
              </a:rPr>
              <a:t>Инсценировка </a:t>
            </a:r>
            <a:r>
              <a:rPr lang="ru-RU" sz="2000" b="1" cap="all" dirty="0" err="1" smtClean="0">
                <a:solidFill>
                  <a:schemeClr val="accent2">
                    <a:lumMod val="75000"/>
                  </a:schemeClr>
                </a:solidFill>
                <a:latin typeface="Arial"/>
                <a:ea typeface="Times New Roman"/>
                <a:cs typeface="Times New Roman"/>
              </a:rPr>
              <a:t>ЛИТОВСКой</a:t>
            </a:r>
            <a:r>
              <a:rPr lang="ru-RU" sz="2000" b="1" cap="all" dirty="0" smtClean="0">
                <a:solidFill>
                  <a:schemeClr val="accent2">
                    <a:lumMod val="75000"/>
                  </a:schemeClr>
                </a:solidFill>
                <a:latin typeface="Arial"/>
                <a:ea typeface="Times New Roman"/>
                <a:cs typeface="Times New Roman"/>
              </a:rPr>
              <a:t> </a:t>
            </a:r>
            <a:r>
              <a:rPr lang="ru-RU" sz="2000" b="1" cap="all" dirty="0" err="1" smtClean="0">
                <a:solidFill>
                  <a:schemeClr val="accent2">
                    <a:lumMod val="75000"/>
                  </a:schemeClr>
                </a:solidFill>
                <a:latin typeface="Arial"/>
                <a:ea typeface="Times New Roman"/>
                <a:cs typeface="Times New Roman"/>
              </a:rPr>
              <a:t>СКАЗКи</a:t>
            </a:r>
            <a:r>
              <a:rPr lang="ru-RU" sz="2000" b="1" cap="all" dirty="0" smtClean="0">
                <a:solidFill>
                  <a:schemeClr val="accent2">
                    <a:lumMod val="75000"/>
                  </a:schemeClr>
                </a:solidFill>
                <a:latin typeface="Arial"/>
                <a:ea typeface="Times New Roman"/>
                <a:cs typeface="Times New Roman"/>
              </a:rPr>
              <a:t> «</a:t>
            </a:r>
            <a:r>
              <a:rPr lang="ru-RU" sz="2000" b="1" cap="all" dirty="0" smtClean="0">
                <a:solidFill>
                  <a:schemeClr val="accent2"/>
                </a:solidFill>
                <a:latin typeface="Arial"/>
                <a:ea typeface="Times New Roman"/>
                <a:cs typeface="Times New Roman"/>
              </a:rPr>
              <a:t>КАК </a:t>
            </a:r>
            <a:r>
              <a:rPr lang="ru-RU" sz="2000" b="1" cap="all" dirty="0">
                <a:solidFill>
                  <a:schemeClr val="accent2"/>
                </a:solidFill>
                <a:latin typeface="Arial"/>
                <a:ea typeface="Times New Roman"/>
                <a:cs typeface="Times New Roman"/>
              </a:rPr>
              <a:t>ВОЛК ВЗДУМАЛ </a:t>
            </a:r>
            <a:r>
              <a:rPr lang="ru-RU" sz="2000" b="1" cap="all" dirty="0" smtClean="0">
                <a:solidFill>
                  <a:schemeClr val="accent2"/>
                </a:solidFill>
                <a:latin typeface="Arial"/>
                <a:ea typeface="Times New Roman"/>
                <a:cs typeface="Times New Roman"/>
              </a:rPr>
              <a:t>ХЛЕБ ПЕЧЬ»</a:t>
            </a:r>
            <a:r>
              <a:rPr lang="ru-RU" sz="2800" b="1" cap="all" dirty="0">
                <a:solidFill>
                  <a:schemeClr val="accent2"/>
                </a:solidFill>
                <a:latin typeface="Arial"/>
                <a:ea typeface="Times New Roman"/>
                <a:cs typeface="Times New Roman"/>
              </a:rPr>
              <a:t>  </a:t>
            </a:r>
            <a:endParaRPr lang="ru-RU" sz="2000" dirty="0">
              <a:solidFill>
                <a:schemeClr val="accent2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5612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000">
        <p:blinds dir="vert"/>
      </p:transition>
    </mc:Choice>
    <mc:Fallback xmlns="">
      <p:transition spd="slow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refs.in.ua/i-mene-v-simyi-velikij-v-simyi-volenij-novij/16380_html_5b5564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79879" y="4725144"/>
            <a:ext cx="3816424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Вот </a:t>
            </a:r>
            <a:r>
              <a:rPr lang="ru-RU" sz="2800" b="1" dirty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так малый колосок</a:t>
            </a:r>
          </a:p>
          <a:p>
            <a:pPr algn="ctr"/>
            <a:r>
              <a:rPr lang="ru-RU" sz="2800" b="1" dirty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стол хлебом прийти смог!</a:t>
            </a:r>
            <a:endParaRPr lang="ru-RU" sz="2800" b="1" cap="none" spc="0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47" y="404664"/>
            <a:ext cx="5621739" cy="421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5652120" y="620688"/>
            <a:ext cx="3240359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Отдыха порой не знали,</a:t>
            </a:r>
          </a:p>
          <a:p>
            <a:pPr lvl="0" algn="ctr"/>
            <a:r>
              <a:rPr lang="ru-RU" sz="2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Долго у печи стояли, </a:t>
            </a:r>
          </a:p>
          <a:p>
            <a:pPr lvl="0" algn="ctr"/>
            <a:r>
              <a:rPr lang="ru-RU" sz="2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Чтоб для нас испечь полезный</a:t>
            </a:r>
          </a:p>
          <a:p>
            <a:pPr lvl="0" algn="ctr"/>
            <a:r>
              <a:rPr lang="ru-RU" sz="2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Хлеб душистый и чудесный! </a:t>
            </a:r>
            <a:endParaRPr lang="ru-RU" sz="24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107" y="3645024"/>
            <a:ext cx="3923928" cy="29429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547665" y="3290500"/>
            <a:ext cx="3888432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Д/И «Живые картинки»</a:t>
            </a:r>
          </a:p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«Как хлеб на стол пришел»</a:t>
            </a:r>
            <a:endParaRPr lang="ru-RU" sz="2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967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000">
        <p:blinds dir="vert"/>
      </p:transition>
    </mc:Choice>
    <mc:Fallback xmlns="">
      <p:transition spd="slow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cdn2.arhivurokov.ru/multiurok/html/2018/03/02/s_5a9949979a2a4/img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8" y="0"/>
            <a:ext cx="9132702" cy="684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259632" y="5737324"/>
            <a:ext cx="70567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86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000">
        <p:blinds dir="vert"/>
      </p:transition>
    </mc:Choice>
    <mc:Fallback xmlns="">
      <p:transition spd="slow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refs.in.ua/i-mene-v-simyi-velikij-v-simyi-volenij-novij/16380_html_5b5564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68"/>
            <a:ext cx="9144000" cy="686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61980" y="426793"/>
            <a:ext cx="72008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</a:rPr>
              <a:t>Актуальность:</a:t>
            </a:r>
            <a:r>
              <a:rPr lang="ru-RU" sz="24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</a:rPr>
              <a:t> у современных детей нет понимания ценностного отношения к труду человека, работающего на сельскохозяйственном поле. Хлеб для них является обыденным продуктом, который можно купить в любом магазине или супермаркете. Дети перестали ценить хлеб, как главный продукт питания для русского человека. И чтобы его вырастить необходимо, приложить много сил и труда. Поэтому мы решили уделить этому вопросу особое внимание в нашей работе с детьми. Самое главное в предстоящей работе способствовать формированию у детей четкого понимания роли человеческого труда в современном обществе и воспитывать уважительное, бережное отношение к результату его деятельности.</a:t>
            </a:r>
            <a:endParaRPr lang="ru-RU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643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000">
        <p:blinds dir="vert"/>
      </p:transition>
    </mc:Choice>
    <mc:Fallback xmlns="">
      <p:transition spd="slow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www.playcast.ru/uploads/2016/08/28/1972285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87824" y="188640"/>
            <a:ext cx="5688632" cy="6126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Ожидаемые результаты: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• сформировать у детей представления о ценности хлеба;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• получить знания о том, как выращивали хлеб в старину, и как это происходит сейчас, донести до сознания детей, что хлеб – это итог большой работы многих людей;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• воспитывать интерес к профессиям пекаря, комбайнера и к труду людей, участвующих в производстве хлеба;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• воспитывать бережное отношения к хлебу.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1139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000">
        <p:blinds dir="vert"/>
      </p:transition>
    </mc:Choice>
    <mc:Fallback xmlns="">
      <p:transition spd="slow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t.depositphotos.com/1024232/2697/v/950/depositphotos_26972847-stock-illustration-vector-background-with-gold-ea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3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81594"/>
            <a:ext cx="7488832" cy="653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Цель: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формирование целостного представления о процессе выращивания хлеба у детей старшего дошкольного возраста, воспитание бережного отношения к хлебу, к труду людей, которые его выращивают.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Задачи: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• изучить историю возникновения хлеба;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• познакомить детей со старинными русскими обычаями, связанными с хлебом;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• расширить знания у детей о значении хлеба в жизни человека, и его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изготовлении.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3369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000">
        <p:blinds dir="vert"/>
      </p:transition>
    </mc:Choice>
    <mc:Fallback xmlns="">
      <p:transition spd="slow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refs.in.ua/i-mene-v-simyi-velikij-v-simyi-volenij-novij/16380_html_5b5564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697" y="2852936"/>
            <a:ext cx="4908037" cy="36810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03" y="321319"/>
            <a:ext cx="4926295" cy="36947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69" y="3861048"/>
            <a:ext cx="3407747" cy="25558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4427985" y="476672"/>
            <a:ext cx="352839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НОД «Хлеб – всему                     голова»</a:t>
            </a:r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ru-RU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20072" y="1484785"/>
            <a:ext cx="302433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Ступай, колос, на ниву,</a:t>
            </a:r>
          </a:p>
          <a:p>
            <a:pPr algn="ctr"/>
            <a:r>
              <a:rPr lang="ru-RU" sz="2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Дай житу силу!</a:t>
            </a:r>
          </a:p>
          <a:p>
            <a:pPr algn="ctr"/>
            <a:r>
              <a:rPr lang="ru-RU" sz="2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Пшеницу и рожь -</a:t>
            </a:r>
          </a:p>
          <a:p>
            <a:pPr algn="ctr"/>
            <a:r>
              <a:rPr lang="ru-RU" sz="2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Уроди, сколько </a:t>
            </a:r>
            <a:r>
              <a:rPr lang="ru-RU" sz="2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хошь</a:t>
            </a:r>
            <a:r>
              <a:rPr lang="ru-RU" sz="2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!</a:t>
            </a:r>
            <a:endParaRPr lang="ru-RU" sz="2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426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000">
        <p:blinds dir="vert"/>
      </p:transition>
    </mc:Choice>
    <mc:Fallback xmlns="">
      <p:transition spd="slow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refs.in.ua/i-mene-v-simyi-velikij-v-simyi-volenij-novij/16380_html_5b5564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95529" y="436720"/>
            <a:ext cx="298883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Убедитесь сами:</a:t>
            </a:r>
          </a:p>
          <a:p>
            <a:pPr algn="ctr"/>
            <a:r>
              <a:rPr lang="ru-RU" sz="24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Колоски с усами!</a:t>
            </a:r>
          </a:p>
          <a:p>
            <a:pPr algn="ctr"/>
            <a:r>
              <a:rPr lang="ru-RU" sz="24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Прямо как у кошки –</a:t>
            </a:r>
          </a:p>
          <a:p>
            <a:pPr algn="ctr"/>
            <a:r>
              <a:rPr lang="ru-RU" sz="24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Колкие немножко!</a:t>
            </a:r>
            <a:endParaRPr lang="ru-RU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72" y="301646"/>
            <a:ext cx="4545957" cy="34094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156" y="2930571"/>
            <a:ext cx="4572001" cy="34290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36" y="3494861"/>
            <a:ext cx="3851921" cy="28889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5148064" y="2006380"/>
            <a:ext cx="324036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Пальчиковая игра «КОПНА»</a:t>
            </a:r>
            <a:endParaRPr lang="ru-RU" sz="2400" b="1" cap="none" spc="0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037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000">
        <p:blinds dir="vert"/>
      </p:transition>
    </mc:Choice>
    <mc:Fallback xmlns="">
      <p:transition spd="slow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refs.in.ua/i-mene-v-simyi-velikij-v-simyi-volenij-novij/16380_html_5b5564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5" y="26252"/>
            <a:ext cx="91100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686746"/>
            <a:ext cx="4716016" cy="35370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348880"/>
            <a:ext cx="5436096" cy="40770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187624" y="476673"/>
            <a:ext cx="324035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effectLst/>
              </a:rPr>
              <a:t>В каждом </a:t>
            </a:r>
            <a:r>
              <a:rPr lang="ru-RU" sz="2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effectLst/>
              </a:rPr>
              <a:t>колосочке</a:t>
            </a:r>
            <a:endParaRPr lang="ru-RU" sz="24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  <a:effectLst/>
            </a:endParaRPr>
          </a:p>
          <a:p>
            <a:pPr algn="ctr"/>
            <a: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effectLst/>
              </a:rPr>
              <a:t>Зернышки – комочки,</a:t>
            </a:r>
          </a:p>
          <a:p>
            <a:pPr algn="ctr"/>
            <a: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effectLst/>
              </a:rPr>
              <a:t>Зернышки с мукою</a:t>
            </a:r>
          </a:p>
          <a:p>
            <a:pPr algn="ctr"/>
            <a: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effectLst/>
              </a:rPr>
              <a:t>Бело-золотою.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11961" y="548680"/>
            <a:ext cx="388843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НОД «Золотые колоски»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5177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000">
        <p:blinds dir="vert"/>
      </p:transition>
    </mc:Choice>
    <mc:Fallback xmlns="">
      <p:transition spd="slow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refs.in.ua/i-mene-v-simyi-velikij-v-simyi-volenij-novij/16380_html_5b5564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1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736" y="1358005"/>
            <a:ext cx="6389403" cy="47920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287947" y="6076882"/>
            <a:ext cx="67881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Исследовательская деятельно</a:t>
            </a:r>
            <a:r>
              <a:rPr lang="ru-RU" sz="32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сть</a:t>
            </a:r>
            <a:endParaRPr lang="ru-RU" sz="3200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87947" y="548681"/>
            <a:ext cx="270799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Соберут их скоро,</a:t>
            </a:r>
          </a:p>
          <a:p>
            <a:pPr algn="ctr"/>
            <a:r>
              <a:rPr lang="ru-RU" sz="2400" b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Будет зерен горы  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548681"/>
            <a:ext cx="28083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Высотой до неба –</a:t>
            </a:r>
          </a:p>
          <a:p>
            <a:pPr lvl="0" algn="ctr"/>
            <a:r>
              <a:rPr lang="ru-RU" sz="2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Это горы хлеба!</a:t>
            </a:r>
          </a:p>
        </p:txBody>
      </p:sp>
    </p:spTree>
    <p:extLst>
      <p:ext uri="{BB962C8B-B14F-4D97-AF65-F5344CB8AC3E}">
        <p14:creationId xmlns:p14="http://schemas.microsoft.com/office/powerpoint/2010/main" val="413005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000">
        <p:blinds dir="vert"/>
      </p:transition>
    </mc:Choice>
    <mc:Fallback xmlns="">
      <p:transition spd="slow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518</Words>
  <Application>Microsoft Office PowerPoint</Application>
  <PresentationFormat>Экран (4:3)</PresentationFormat>
  <Paragraphs>79</Paragraphs>
  <Slides>23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Познавательно – информационный проект в старшей группе «Хлеб – всему голова»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Computer</dc:creator>
  <cp:lastModifiedBy>Computer</cp:lastModifiedBy>
  <cp:revision>32</cp:revision>
  <dcterms:created xsi:type="dcterms:W3CDTF">2018-10-15T13:25:30Z</dcterms:created>
  <dcterms:modified xsi:type="dcterms:W3CDTF">2018-10-16T17:40:14Z</dcterms:modified>
</cp:coreProperties>
</file>